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82" r:id="rId2"/>
    <p:sldId id="258" r:id="rId3"/>
    <p:sldId id="280" r:id="rId4"/>
    <p:sldId id="271" r:id="rId5"/>
    <p:sldId id="259" r:id="rId6"/>
    <p:sldId id="260" r:id="rId7"/>
    <p:sldId id="284" r:id="rId8"/>
    <p:sldId id="286" r:id="rId9"/>
    <p:sldId id="261" r:id="rId10"/>
    <p:sldId id="289" r:id="rId11"/>
    <p:sldId id="290" r:id="rId12"/>
    <p:sldId id="287" r:id="rId13"/>
    <p:sldId id="263" r:id="rId14"/>
    <p:sldId id="276" r:id="rId15"/>
    <p:sldId id="266" r:id="rId16"/>
    <p:sldId id="288" r:id="rId17"/>
    <p:sldId id="281" r:id="rId1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85644" autoAdjust="0"/>
  </p:normalViewPr>
  <p:slideViewPr>
    <p:cSldViewPr>
      <p:cViewPr>
        <p:scale>
          <a:sx n="107" d="100"/>
          <a:sy n="107" d="100"/>
        </p:scale>
        <p:origin x="-78" y="5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0B2295C-4272-4F9A-BE2B-8BC229BE4F47}" type="datetimeFigureOut">
              <a:rPr lang="en-US" smtClean="0"/>
              <a:pPr/>
              <a:t>6/25/2019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3B287FC-1230-49D4-B165-BCDC84A9FA37}" type="slidenum">
              <a:rPr lang="en-GB" smtClean="0"/>
              <a:pPr/>
              <a:t>‹#›</a:t>
            </a:fld>
            <a:endParaRPr lang="en-GB" dirty="0"/>
          </a:p>
        </p:txBody>
      </p:sp>
    </p:spTree>
    <p:extLst>
      <p:ext uri="{BB962C8B-B14F-4D97-AF65-F5344CB8AC3E}">
        <p14:creationId xmlns:p14="http://schemas.microsoft.com/office/powerpoint/2010/main" val="38684646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1</a:t>
            </a:fld>
            <a:endParaRPr lang="en-GB" dirty="0"/>
          </a:p>
        </p:txBody>
      </p:sp>
    </p:spTree>
    <p:extLst>
      <p:ext uri="{BB962C8B-B14F-4D97-AF65-F5344CB8AC3E}">
        <p14:creationId xmlns:p14="http://schemas.microsoft.com/office/powerpoint/2010/main" val="1362531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10</a:t>
            </a:fld>
            <a:endParaRPr lang="en-GB" dirty="0"/>
          </a:p>
        </p:txBody>
      </p:sp>
    </p:spTree>
    <p:extLst>
      <p:ext uri="{BB962C8B-B14F-4D97-AF65-F5344CB8AC3E}">
        <p14:creationId xmlns:p14="http://schemas.microsoft.com/office/powerpoint/2010/main" val="356928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11</a:t>
            </a:fld>
            <a:endParaRPr lang="en-GB" dirty="0"/>
          </a:p>
        </p:txBody>
      </p:sp>
    </p:spTree>
    <p:extLst>
      <p:ext uri="{BB962C8B-B14F-4D97-AF65-F5344CB8AC3E}">
        <p14:creationId xmlns:p14="http://schemas.microsoft.com/office/powerpoint/2010/main" val="271121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12</a:t>
            </a:fld>
            <a:endParaRPr lang="en-GB" dirty="0"/>
          </a:p>
        </p:txBody>
      </p:sp>
    </p:spTree>
    <p:extLst>
      <p:ext uri="{BB962C8B-B14F-4D97-AF65-F5344CB8AC3E}">
        <p14:creationId xmlns:p14="http://schemas.microsoft.com/office/powerpoint/2010/main" val="2276477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13</a:t>
            </a:fld>
            <a:endParaRPr lang="en-GB" dirty="0"/>
          </a:p>
        </p:txBody>
      </p:sp>
    </p:spTree>
    <p:extLst>
      <p:ext uri="{BB962C8B-B14F-4D97-AF65-F5344CB8AC3E}">
        <p14:creationId xmlns:p14="http://schemas.microsoft.com/office/powerpoint/2010/main" val="20095766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14</a:t>
            </a:fld>
            <a:endParaRPr lang="en-GB" dirty="0"/>
          </a:p>
        </p:txBody>
      </p:sp>
    </p:spTree>
    <p:extLst>
      <p:ext uri="{BB962C8B-B14F-4D97-AF65-F5344CB8AC3E}">
        <p14:creationId xmlns:p14="http://schemas.microsoft.com/office/powerpoint/2010/main" val="3480126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15</a:t>
            </a:fld>
            <a:endParaRPr lang="en-GB" dirty="0"/>
          </a:p>
        </p:txBody>
      </p:sp>
    </p:spTree>
    <p:extLst>
      <p:ext uri="{BB962C8B-B14F-4D97-AF65-F5344CB8AC3E}">
        <p14:creationId xmlns:p14="http://schemas.microsoft.com/office/powerpoint/2010/main" val="27463638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16</a:t>
            </a:fld>
            <a:endParaRPr lang="en-GB" dirty="0"/>
          </a:p>
        </p:txBody>
      </p:sp>
    </p:spTree>
    <p:extLst>
      <p:ext uri="{BB962C8B-B14F-4D97-AF65-F5344CB8AC3E}">
        <p14:creationId xmlns:p14="http://schemas.microsoft.com/office/powerpoint/2010/main" val="3791563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17</a:t>
            </a:fld>
            <a:endParaRPr lang="en-GB" dirty="0"/>
          </a:p>
        </p:txBody>
      </p:sp>
    </p:spTree>
    <p:extLst>
      <p:ext uri="{BB962C8B-B14F-4D97-AF65-F5344CB8AC3E}">
        <p14:creationId xmlns:p14="http://schemas.microsoft.com/office/powerpoint/2010/main" val="3193320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2</a:t>
            </a:fld>
            <a:endParaRPr lang="en-GB" dirty="0"/>
          </a:p>
        </p:txBody>
      </p:sp>
    </p:spTree>
    <p:extLst>
      <p:ext uri="{BB962C8B-B14F-4D97-AF65-F5344CB8AC3E}">
        <p14:creationId xmlns:p14="http://schemas.microsoft.com/office/powerpoint/2010/main" val="3066481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3</a:t>
            </a:fld>
            <a:endParaRPr lang="en-GB" dirty="0"/>
          </a:p>
        </p:txBody>
      </p:sp>
    </p:spTree>
    <p:extLst>
      <p:ext uri="{BB962C8B-B14F-4D97-AF65-F5344CB8AC3E}">
        <p14:creationId xmlns:p14="http://schemas.microsoft.com/office/powerpoint/2010/main" val="4231145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4</a:t>
            </a:fld>
            <a:endParaRPr lang="en-GB" dirty="0"/>
          </a:p>
        </p:txBody>
      </p:sp>
    </p:spTree>
    <p:extLst>
      <p:ext uri="{BB962C8B-B14F-4D97-AF65-F5344CB8AC3E}">
        <p14:creationId xmlns:p14="http://schemas.microsoft.com/office/powerpoint/2010/main" val="3486773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5</a:t>
            </a:fld>
            <a:endParaRPr lang="en-GB" dirty="0"/>
          </a:p>
        </p:txBody>
      </p:sp>
    </p:spTree>
    <p:extLst>
      <p:ext uri="{BB962C8B-B14F-4D97-AF65-F5344CB8AC3E}">
        <p14:creationId xmlns:p14="http://schemas.microsoft.com/office/powerpoint/2010/main" val="4044665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6</a:t>
            </a:fld>
            <a:endParaRPr lang="en-GB" dirty="0"/>
          </a:p>
        </p:txBody>
      </p:sp>
    </p:spTree>
    <p:extLst>
      <p:ext uri="{BB962C8B-B14F-4D97-AF65-F5344CB8AC3E}">
        <p14:creationId xmlns:p14="http://schemas.microsoft.com/office/powerpoint/2010/main" val="3888357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7</a:t>
            </a:fld>
            <a:endParaRPr lang="en-GB" dirty="0"/>
          </a:p>
        </p:txBody>
      </p:sp>
    </p:spTree>
    <p:extLst>
      <p:ext uri="{BB962C8B-B14F-4D97-AF65-F5344CB8AC3E}">
        <p14:creationId xmlns:p14="http://schemas.microsoft.com/office/powerpoint/2010/main" val="1947724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8</a:t>
            </a:fld>
            <a:endParaRPr lang="en-GB" dirty="0"/>
          </a:p>
        </p:txBody>
      </p:sp>
    </p:spTree>
    <p:extLst>
      <p:ext uri="{BB962C8B-B14F-4D97-AF65-F5344CB8AC3E}">
        <p14:creationId xmlns:p14="http://schemas.microsoft.com/office/powerpoint/2010/main" val="947874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3B287FC-1230-49D4-B165-BCDC84A9FA37}" type="slidenum">
              <a:rPr lang="en-GB" smtClean="0"/>
              <a:pPr/>
              <a:t>9</a:t>
            </a:fld>
            <a:endParaRPr lang="en-GB" dirty="0"/>
          </a:p>
        </p:txBody>
      </p:sp>
    </p:spTree>
    <p:extLst>
      <p:ext uri="{BB962C8B-B14F-4D97-AF65-F5344CB8AC3E}">
        <p14:creationId xmlns:p14="http://schemas.microsoft.com/office/powerpoint/2010/main" val="3691873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FC395D6-C39D-4C5E-992A-ACA15DD14F1A}" type="datetimeFigureOut">
              <a:rPr lang="en-GB" smtClean="0"/>
              <a:pPr/>
              <a:t>25/06/2019</a:t>
            </a:fld>
            <a:endParaRPr lang="en-GB"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4B020F9-4DEC-4C40-934F-B2EE955FEB4F}"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C395D6-C39D-4C5E-992A-ACA15DD14F1A}" type="datetimeFigureOut">
              <a:rPr lang="en-GB" smtClean="0"/>
              <a:pPr/>
              <a:t>25/06/2019</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D4B020F9-4DEC-4C40-934F-B2EE955FEB4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FC395D6-C39D-4C5E-992A-ACA15DD14F1A}" type="datetimeFigureOut">
              <a:rPr lang="en-GB" smtClean="0"/>
              <a:pPr/>
              <a:t>25/06/2019</a:t>
            </a:fld>
            <a:endParaRPr lang="en-GB"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4B020F9-4DEC-4C40-934F-B2EE955FEB4F}"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C395D6-C39D-4C5E-992A-ACA15DD14F1A}" type="datetimeFigureOut">
              <a:rPr lang="en-GB" smtClean="0"/>
              <a:pPr/>
              <a:t>25/06/2019</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D4B020F9-4DEC-4C40-934F-B2EE955FEB4F}"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FC395D6-C39D-4C5E-992A-ACA15DD14F1A}" type="datetimeFigureOut">
              <a:rPr lang="en-GB" smtClean="0"/>
              <a:pPr/>
              <a:t>25/06/2019</a:t>
            </a:fld>
            <a:endParaRPr lang="en-GB"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D4B020F9-4DEC-4C40-934F-B2EE955FEB4F}"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C395D6-C39D-4C5E-992A-ACA15DD14F1A}" type="datetimeFigureOut">
              <a:rPr lang="en-GB" smtClean="0"/>
              <a:pPr/>
              <a:t>25/06/2019</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D4B020F9-4DEC-4C40-934F-B2EE955FEB4F}"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C395D6-C39D-4C5E-992A-ACA15DD14F1A}" type="datetimeFigureOut">
              <a:rPr lang="en-GB" smtClean="0"/>
              <a:pPr/>
              <a:t>25/06/2019</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D4B020F9-4DEC-4C40-934F-B2EE955FEB4F}"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FC395D6-C39D-4C5E-992A-ACA15DD14F1A}" type="datetimeFigureOut">
              <a:rPr lang="en-GB" smtClean="0"/>
              <a:pPr/>
              <a:t>25/06/2019</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D4B020F9-4DEC-4C40-934F-B2EE955FEB4F}"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FC395D6-C39D-4C5E-992A-ACA15DD14F1A}" type="datetimeFigureOut">
              <a:rPr lang="en-GB" smtClean="0"/>
              <a:pPr/>
              <a:t>25/06/2019</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D4B020F9-4DEC-4C40-934F-B2EE955FEB4F}"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C395D6-C39D-4C5E-992A-ACA15DD14F1A}" type="datetimeFigureOut">
              <a:rPr lang="en-GB" smtClean="0"/>
              <a:pPr/>
              <a:t>25/06/2019</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D4B020F9-4DEC-4C40-934F-B2EE955FEB4F}"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FC395D6-C39D-4C5E-992A-ACA15DD14F1A}" type="datetimeFigureOut">
              <a:rPr lang="en-GB" smtClean="0"/>
              <a:pPr/>
              <a:t>25/06/2019</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D4B020F9-4DEC-4C40-934F-B2EE955FEB4F}" type="slidenum">
              <a:rPr lang="en-GB" smtClean="0"/>
              <a:pPr/>
              <a:t>‹#›</a:t>
            </a:fld>
            <a:endParaRPr lang="en-GB"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FC395D6-C39D-4C5E-992A-ACA15DD14F1A}" type="datetimeFigureOut">
              <a:rPr lang="en-GB" smtClean="0"/>
              <a:pPr/>
              <a:t>25/06/2019</a:t>
            </a:fld>
            <a:endParaRPr lang="en-GB"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4B020F9-4DEC-4C40-934F-B2EE955FEB4F}"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239000" cy="2229968"/>
          </a:xfrm>
        </p:spPr>
        <p:txBody>
          <a:bodyPr>
            <a:normAutofit fontScale="90000"/>
          </a:bodyPr>
          <a:lstStyle/>
          <a:p>
            <a:pPr algn="ctr"/>
            <a:r>
              <a:rPr lang="en-GB" sz="5400" dirty="0" smtClean="0">
                <a:solidFill>
                  <a:schemeClr val="accent2">
                    <a:lumMod val="50000"/>
                  </a:schemeClr>
                </a:solidFill>
                <a:cs typeface="Arial" pitchFamily="34" charset="0"/>
              </a:rPr>
              <a:t>Delivering a BREAST </a:t>
            </a:r>
            <a:r>
              <a:rPr lang="en-GB" sz="5400" dirty="0" smtClean="0">
                <a:solidFill>
                  <a:schemeClr val="accent2">
                    <a:lumMod val="50000"/>
                  </a:schemeClr>
                </a:solidFill>
                <a:cs typeface="Arial" pitchFamily="34" charset="0"/>
              </a:rPr>
              <a:t>SCREENING </a:t>
            </a:r>
            <a:r>
              <a:rPr lang="en-GB" sz="5400" dirty="0" smtClean="0">
                <a:solidFill>
                  <a:schemeClr val="accent2">
                    <a:lumMod val="50000"/>
                  </a:schemeClr>
                </a:solidFill>
                <a:cs typeface="Arial" pitchFamily="34" charset="0"/>
              </a:rPr>
              <a:t>PROGRAMME </a:t>
            </a:r>
            <a:endParaRPr lang="en-GB" sz="5400" dirty="0">
              <a:solidFill>
                <a:schemeClr val="accent2">
                  <a:lumMod val="50000"/>
                </a:schemeClr>
              </a:solidFill>
              <a:cs typeface="Arial" pitchFamily="34" charset="0"/>
            </a:endParaRPr>
          </a:p>
        </p:txBody>
      </p:sp>
      <p:sp>
        <p:nvSpPr>
          <p:cNvPr id="3" name="Content Placeholder 2"/>
          <p:cNvSpPr>
            <a:spLocks noGrp="1"/>
          </p:cNvSpPr>
          <p:nvPr>
            <p:ph idx="1"/>
          </p:nvPr>
        </p:nvSpPr>
        <p:spPr>
          <a:xfrm>
            <a:off x="179512" y="3861048"/>
            <a:ext cx="7776864" cy="1512168"/>
          </a:xfrm>
        </p:spPr>
        <p:txBody>
          <a:bodyPr>
            <a:normAutofit/>
          </a:bodyPr>
          <a:lstStyle/>
          <a:p>
            <a:pPr>
              <a:buNone/>
            </a:pPr>
            <a:r>
              <a:rPr lang="en-GB" sz="1800" dirty="0" smtClean="0"/>
              <a:t>June 2019</a:t>
            </a:r>
            <a:endParaRPr lang="en-GB" sz="1800" dirty="0" smtClean="0"/>
          </a:p>
          <a:p>
            <a:pPr>
              <a:buNone/>
            </a:pPr>
            <a:r>
              <a:rPr lang="en-GB" sz="1800" dirty="0" smtClean="0"/>
              <a:t>Tina Summersgill </a:t>
            </a:r>
          </a:p>
          <a:p>
            <a:pPr>
              <a:buNone/>
            </a:pPr>
            <a:r>
              <a:rPr lang="en-GB" sz="1800" dirty="0" smtClean="0"/>
              <a:t>Breast screening Programme Manager at Bolton, Bury </a:t>
            </a:r>
          </a:p>
          <a:p>
            <a:pPr>
              <a:buNone/>
            </a:pPr>
            <a:r>
              <a:rPr lang="en-GB" sz="1800" dirty="0" smtClean="0"/>
              <a:t>&amp; Rochdale Breast Screening Programme</a:t>
            </a:r>
            <a:endParaRPr lang="en-GB"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tabLst>
                <a:tab pos="1163638" algn="l"/>
              </a:tabLst>
            </a:pPr>
            <a:r>
              <a:rPr lang="en-GB" sz="3800" dirty="0" smtClean="0">
                <a:solidFill>
                  <a:schemeClr val="accent2">
                    <a:lumMod val="75000"/>
                  </a:schemeClr>
                </a:solidFill>
              </a:rPr>
              <a:t>MAMMOGRAMS</a:t>
            </a:r>
            <a:endParaRPr lang="en-GB" sz="3800" dirty="0">
              <a:solidFill>
                <a:schemeClr val="accent2">
                  <a:lumMod val="75000"/>
                </a:schemeClr>
              </a:solidFill>
            </a:endParaRPr>
          </a:p>
        </p:txBody>
      </p:sp>
      <p:sp>
        <p:nvSpPr>
          <p:cNvPr id="8" name="Text Placeholder 7"/>
          <p:cNvSpPr>
            <a:spLocks noGrp="1"/>
          </p:cNvSpPr>
          <p:nvPr>
            <p:ph type="body" idx="2"/>
          </p:nvPr>
        </p:nvSpPr>
        <p:spPr/>
        <p:txBody>
          <a:bodyPr>
            <a:normAutofit/>
          </a:bodyPr>
          <a:lstStyle/>
          <a:p>
            <a:r>
              <a:rPr lang="en-GB" sz="2800" dirty="0" smtClean="0"/>
              <a:t>PALPABLE CANCER</a:t>
            </a:r>
            <a:endParaRPr lang="en-GB" sz="2800" dirty="0"/>
          </a:p>
        </p:txBody>
      </p:sp>
      <p:pic>
        <p:nvPicPr>
          <p:cNvPr id="7" name="Content Placeholder 3" descr="AN  311014 LMLO.jpg"/>
          <p:cNvPicPr>
            <a:picLocks noGrp="1" noChangeAspect="1"/>
          </p:cNvPicPr>
          <p:nvPr>
            <p:ph sz="half" idx="1"/>
          </p:nvPr>
        </p:nvPicPr>
        <p:blipFill>
          <a:blip r:embed="rId3" cstate="print"/>
          <a:stretch>
            <a:fillRect/>
          </a:stretch>
        </p:blipFill>
        <p:spPr>
          <a:xfrm>
            <a:off x="714348" y="2285992"/>
            <a:ext cx="3170925" cy="3800471"/>
          </a:xfrm>
        </p:spPr>
      </p:pic>
      <p:pic>
        <p:nvPicPr>
          <p:cNvPr id="5" name="Picture 4" descr="AN  311014 LCC.jpg"/>
          <p:cNvPicPr>
            <a:picLocks noChangeAspect="1"/>
          </p:cNvPicPr>
          <p:nvPr/>
        </p:nvPicPr>
        <p:blipFill>
          <a:blip r:embed="rId4" cstate="print"/>
          <a:stretch>
            <a:fillRect/>
          </a:stretch>
        </p:blipFill>
        <p:spPr>
          <a:xfrm>
            <a:off x="4214810" y="2277171"/>
            <a:ext cx="3377932" cy="379503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800" dirty="0" smtClean="0">
                <a:solidFill>
                  <a:schemeClr val="accent2">
                    <a:lumMod val="75000"/>
                  </a:schemeClr>
                </a:solidFill>
              </a:rPr>
              <a:t>Mammograms</a:t>
            </a:r>
            <a:endParaRPr lang="en-GB" sz="3800" dirty="0">
              <a:solidFill>
                <a:schemeClr val="accent2">
                  <a:lumMod val="75000"/>
                </a:schemeClr>
              </a:solidFill>
            </a:endParaRPr>
          </a:p>
        </p:txBody>
      </p:sp>
      <p:sp>
        <p:nvSpPr>
          <p:cNvPr id="8" name="Text Placeholder 7"/>
          <p:cNvSpPr>
            <a:spLocks noGrp="1"/>
          </p:cNvSpPr>
          <p:nvPr>
            <p:ph type="body" idx="2"/>
          </p:nvPr>
        </p:nvSpPr>
        <p:spPr/>
        <p:txBody>
          <a:bodyPr>
            <a:normAutofit/>
          </a:bodyPr>
          <a:lstStyle/>
          <a:p>
            <a:r>
              <a:rPr lang="en-GB" sz="2800" dirty="0" smtClean="0"/>
              <a:t>SCREEN-DETECTED CANCER</a:t>
            </a:r>
            <a:endParaRPr lang="en-GB" sz="2800" dirty="0"/>
          </a:p>
        </p:txBody>
      </p:sp>
      <p:pic>
        <p:nvPicPr>
          <p:cNvPr id="7" name="Content Placeholder 6" descr="Case Study 2 Pat 1 LMLO.jpg"/>
          <p:cNvPicPr>
            <a:picLocks noGrp="1" noChangeAspect="1"/>
          </p:cNvPicPr>
          <p:nvPr>
            <p:ph sz="half" idx="1"/>
          </p:nvPr>
        </p:nvPicPr>
        <p:blipFill>
          <a:blip r:embed="rId3" cstate="print"/>
          <a:stretch>
            <a:fillRect/>
          </a:stretch>
        </p:blipFill>
        <p:spPr>
          <a:xfrm>
            <a:off x="4214810" y="2214554"/>
            <a:ext cx="2904367" cy="3714776"/>
          </a:xfrm>
        </p:spPr>
      </p:pic>
      <p:pic>
        <p:nvPicPr>
          <p:cNvPr id="5" name="Content Placeholder 3" descr="Case Study 2 Pat 1 LCC.jpg"/>
          <p:cNvPicPr>
            <a:picLocks noChangeAspect="1"/>
          </p:cNvPicPr>
          <p:nvPr/>
        </p:nvPicPr>
        <p:blipFill>
          <a:blip r:embed="rId4" cstate="print"/>
          <a:stretch>
            <a:fillRect/>
          </a:stretch>
        </p:blipFill>
        <p:spPr>
          <a:xfrm>
            <a:off x="785786" y="2214554"/>
            <a:ext cx="2928958" cy="374622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50000"/>
                  </a:schemeClr>
                </a:solidFill>
              </a:rPr>
              <a:t>RESULTS</a:t>
            </a:r>
            <a:endParaRPr lang="en-GB" dirty="0">
              <a:solidFill>
                <a:schemeClr val="accent2">
                  <a:lumMod val="50000"/>
                </a:schemeClr>
              </a:solidFill>
            </a:endParaRPr>
          </a:p>
        </p:txBody>
      </p:sp>
      <p:sp>
        <p:nvSpPr>
          <p:cNvPr id="7" name="TextBox 6"/>
          <p:cNvSpPr txBox="1"/>
          <p:nvPr/>
        </p:nvSpPr>
        <p:spPr>
          <a:xfrm>
            <a:off x="3000364" y="2714620"/>
            <a:ext cx="187220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smtClean="0"/>
              <a:t>Results issued within 2 weeks</a:t>
            </a:r>
            <a:endParaRPr lang="en-GB" dirty="0"/>
          </a:p>
        </p:txBody>
      </p:sp>
      <p:sp>
        <p:nvSpPr>
          <p:cNvPr id="8" name="TextBox 7"/>
          <p:cNvSpPr txBox="1"/>
          <p:nvPr/>
        </p:nvSpPr>
        <p:spPr>
          <a:xfrm>
            <a:off x="570678" y="1700808"/>
            <a:ext cx="1714512" cy="646331"/>
          </a:xfrm>
          <a:prstGeom prst="rect">
            <a:avLst/>
          </a:prstGeom>
          <a:ln>
            <a:solidFill>
              <a:srgbClr val="00B05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smtClean="0"/>
              <a:t>M</a:t>
            </a:r>
            <a:r>
              <a:rPr lang="en-GB" dirty="0" smtClean="0"/>
              <a:t>ammogram performed  </a:t>
            </a:r>
            <a:endParaRPr lang="en-GB" dirty="0"/>
          </a:p>
        </p:txBody>
      </p:sp>
      <p:sp>
        <p:nvSpPr>
          <p:cNvPr id="10" name="TextBox 9"/>
          <p:cNvSpPr txBox="1"/>
          <p:nvPr/>
        </p:nvSpPr>
        <p:spPr>
          <a:xfrm>
            <a:off x="3108376" y="1580754"/>
            <a:ext cx="165618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smtClean="0"/>
              <a:t>Technical Recall</a:t>
            </a:r>
            <a:endParaRPr lang="en-GB" dirty="0"/>
          </a:p>
        </p:txBody>
      </p:sp>
      <p:sp>
        <p:nvSpPr>
          <p:cNvPr id="11" name="TextBox 10"/>
          <p:cNvSpPr txBox="1"/>
          <p:nvPr/>
        </p:nvSpPr>
        <p:spPr>
          <a:xfrm>
            <a:off x="5572132" y="3000372"/>
            <a:ext cx="2090512"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smtClean="0"/>
              <a:t>Abnormal mammograms</a:t>
            </a:r>
          </a:p>
        </p:txBody>
      </p:sp>
      <p:sp>
        <p:nvSpPr>
          <p:cNvPr id="13" name="TextBox 12"/>
          <p:cNvSpPr txBox="1"/>
          <p:nvPr/>
        </p:nvSpPr>
        <p:spPr>
          <a:xfrm>
            <a:off x="3143240" y="4000504"/>
            <a:ext cx="1584176" cy="132343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sz="1600" dirty="0" smtClean="0"/>
              <a:t>Recall to assessment within 3 weeks</a:t>
            </a:r>
          </a:p>
          <a:p>
            <a:pPr algn="ctr"/>
            <a:r>
              <a:rPr lang="en-GB" sz="1600" dirty="0" smtClean="0"/>
              <a:t>U/S extra views +/- </a:t>
            </a:r>
            <a:r>
              <a:rPr lang="en-GB" sz="1600" dirty="0" smtClean="0"/>
              <a:t>bx</a:t>
            </a:r>
            <a:endParaRPr lang="en-GB" sz="1600" dirty="0"/>
          </a:p>
        </p:txBody>
      </p:sp>
      <p:sp>
        <p:nvSpPr>
          <p:cNvPr id="14" name="TextBox 13"/>
          <p:cNvSpPr txBox="1"/>
          <p:nvPr/>
        </p:nvSpPr>
        <p:spPr>
          <a:xfrm>
            <a:off x="928662" y="4005868"/>
            <a:ext cx="1296144"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dirty="0" smtClean="0"/>
              <a:t>Routine recall (3yearly)</a:t>
            </a:r>
            <a:endParaRPr lang="en-GB" dirty="0"/>
          </a:p>
        </p:txBody>
      </p:sp>
      <p:sp>
        <p:nvSpPr>
          <p:cNvPr id="15" name="TextBox 14"/>
          <p:cNvSpPr txBox="1"/>
          <p:nvPr/>
        </p:nvSpPr>
        <p:spPr>
          <a:xfrm>
            <a:off x="5929322" y="4643446"/>
            <a:ext cx="1584176"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dirty="0" smtClean="0"/>
              <a:t>Cancer diagnosis refer to surgeons</a:t>
            </a:r>
            <a:endParaRPr lang="en-GB" dirty="0"/>
          </a:p>
        </p:txBody>
      </p:sp>
      <p:cxnSp>
        <p:nvCxnSpPr>
          <p:cNvPr id="28" name="Straight Arrow Connector 27"/>
          <p:cNvCxnSpPr/>
          <p:nvPr/>
        </p:nvCxnSpPr>
        <p:spPr>
          <a:xfrm rot="5400000" flipH="1" flipV="1">
            <a:off x="3679025" y="2464587"/>
            <a:ext cx="357190" cy="1588"/>
          </a:xfrm>
          <a:prstGeom prst="straightConnector1">
            <a:avLst/>
          </a:prstGeom>
          <a:ln w="3810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a:off x="3893339" y="2464587"/>
            <a:ext cx="357190" cy="1588"/>
          </a:xfrm>
          <a:prstGeom prst="straightConnector1">
            <a:avLst/>
          </a:prstGeom>
          <a:ln w="3810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000628" y="3214686"/>
            <a:ext cx="428628" cy="1588"/>
          </a:xfrm>
          <a:prstGeom prst="straightConnector1">
            <a:avLst/>
          </a:prstGeom>
          <a:ln w="3810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357421" y="2465381"/>
            <a:ext cx="558395" cy="387555"/>
          </a:xfrm>
          <a:prstGeom prst="straightConnector1">
            <a:avLst/>
          </a:prstGeom>
          <a:ln w="3810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1979712" y="3323537"/>
            <a:ext cx="792088" cy="462653"/>
          </a:xfrm>
          <a:prstGeom prst="straightConnector1">
            <a:avLst/>
          </a:prstGeom>
          <a:ln w="3810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2375756" y="4572008"/>
            <a:ext cx="624608" cy="71438"/>
          </a:xfrm>
          <a:prstGeom prst="straightConnector1">
            <a:avLst/>
          </a:prstGeom>
          <a:ln w="3810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4857752" y="4786322"/>
            <a:ext cx="928694" cy="285752"/>
          </a:xfrm>
          <a:prstGeom prst="straightConnector1">
            <a:avLst/>
          </a:prstGeom>
          <a:ln w="3810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0800000" flipV="1">
            <a:off x="4857752" y="3786190"/>
            <a:ext cx="714380" cy="500066"/>
          </a:xfrm>
          <a:prstGeom prst="straightConnector1">
            <a:avLst/>
          </a:prstGeom>
          <a:ln w="38100" cap="sq">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09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990" y="404664"/>
            <a:ext cx="7239000" cy="1143000"/>
          </a:xfrm>
        </p:spPr>
        <p:txBody>
          <a:bodyPr>
            <a:normAutofit/>
          </a:bodyPr>
          <a:lstStyle/>
          <a:p>
            <a:r>
              <a:rPr lang="en-GB" altLang="en-US" dirty="0" smtClean="0">
                <a:solidFill>
                  <a:schemeClr val="accent2">
                    <a:lumMod val="50000"/>
                  </a:schemeClr>
                </a:solidFill>
              </a:rPr>
              <a:t>Barriers to screening</a:t>
            </a:r>
            <a:endParaRPr lang="en-GB" dirty="0">
              <a:solidFill>
                <a:schemeClr val="accent2">
                  <a:lumMod val="50000"/>
                </a:schemeClr>
              </a:solidFill>
            </a:endParaRPr>
          </a:p>
        </p:txBody>
      </p:sp>
      <p:sp>
        <p:nvSpPr>
          <p:cNvPr id="3" name="Content Placeholder 2"/>
          <p:cNvSpPr>
            <a:spLocks noGrp="1"/>
          </p:cNvSpPr>
          <p:nvPr>
            <p:ph idx="1"/>
          </p:nvPr>
        </p:nvSpPr>
        <p:spPr>
          <a:xfrm>
            <a:off x="487126" y="1916832"/>
            <a:ext cx="7239000" cy="4741248"/>
          </a:xfrm>
        </p:spPr>
        <p:txBody>
          <a:bodyPr/>
          <a:lstStyle/>
          <a:p>
            <a:r>
              <a:rPr lang="en-US" altLang="en-US" sz="3600" dirty="0" smtClean="0"/>
              <a:t> </a:t>
            </a:r>
            <a:r>
              <a:rPr lang="en-US" altLang="en-US" sz="2800" dirty="0" smtClean="0"/>
              <a:t>Lost invites/not received/address</a:t>
            </a:r>
          </a:p>
          <a:p>
            <a:pPr>
              <a:buNone/>
            </a:pPr>
            <a:r>
              <a:rPr lang="en-US" altLang="en-US" sz="2800" dirty="0" smtClean="0"/>
              <a:t>   </a:t>
            </a:r>
            <a:r>
              <a:rPr lang="en-US" altLang="en-US" sz="2800" dirty="0" smtClean="0"/>
              <a:t>changes</a:t>
            </a:r>
            <a:endParaRPr lang="en-US" altLang="en-US" sz="2800" dirty="0" smtClean="0"/>
          </a:p>
          <a:p>
            <a:r>
              <a:rPr lang="en-US" altLang="en-US" sz="2800" dirty="0" smtClean="0"/>
              <a:t> Friends had poor experience</a:t>
            </a:r>
          </a:p>
          <a:p>
            <a:r>
              <a:rPr lang="en-US" altLang="en-US" sz="2800" dirty="0" smtClean="0"/>
              <a:t> Language</a:t>
            </a:r>
          </a:p>
          <a:p>
            <a:r>
              <a:rPr lang="en-US" altLang="en-US" sz="2800" dirty="0" smtClean="0"/>
              <a:t> Misinformation </a:t>
            </a:r>
          </a:p>
          <a:p>
            <a:r>
              <a:rPr lang="en-US" altLang="en-US" sz="2800" dirty="0" smtClean="0"/>
              <a:t> Myths </a:t>
            </a:r>
            <a:r>
              <a:rPr lang="en-US" altLang="en-US" sz="2800" dirty="0" smtClean="0"/>
              <a:t>/ fear / pain</a:t>
            </a:r>
          </a:p>
          <a:p>
            <a:r>
              <a:rPr lang="en-US" altLang="en-US" sz="2800" dirty="0" smtClean="0"/>
              <a:t> Embarrassment</a:t>
            </a:r>
            <a:endParaRPr lang="en-US" altLang="en-US" sz="2800" dirty="0" smtClean="0"/>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404664"/>
            <a:ext cx="1575452" cy="329327"/>
          </a:xfrm>
          <a:prstGeom prst="rect">
            <a:avLst/>
          </a:prstGeom>
        </p:spPr>
      </p:pic>
    </p:spTree>
    <p:extLst>
      <p:ext uri="{BB962C8B-B14F-4D97-AF65-F5344CB8AC3E}">
        <p14:creationId xmlns:p14="http://schemas.microsoft.com/office/powerpoint/2010/main" val="273082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accent2">
                    <a:lumMod val="60000"/>
                    <a:lumOff val="40000"/>
                  </a:schemeClr>
                </a:solidFill>
              </a:rPr>
              <a:t/>
            </a:r>
            <a:br>
              <a:rPr lang="en-GB" dirty="0" smtClean="0">
                <a:solidFill>
                  <a:schemeClr val="accent2">
                    <a:lumMod val="60000"/>
                    <a:lumOff val="40000"/>
                  </a:schemeClr>
                </a:solidFill>
              </a:rPr>
            </a:br>
            <a:r>
              <a:rPr lang="en-GB" dirty="0" smtClean="0">
                <a:solidFill>
                  <a:schemeClr val="accent2">
                    <a:lumMod val="50000"/>
                  </a:schemeClr>
                </a:solidFill>
              </a:rPr>
              <a:t>Ceasing from the BSP</a:t>
            </a:r>
            <a:endParaRPr lang="en-GB" dirty="0">
              <a:solidFill>
                <a:schemeClr val="accent2">
                  <a:lumMod val="50000"/>
                </a:schemeClr>
              </a:solidFill>
            </a:endParaRPr>
          </a:p>
        </p:txBody>
      </p:sp>
      <p:sp>
        <p:nvSpPr>
          <p:cNvPr id="3" name="Content Placeholder 2"/>
          <p:cNvSpPr>
            <a:spLocks noGrp="1"/>
          </p:cNvSpPr>
          <p:nvPr>
            <p:ph idx="1"/>
          </p:nvPr>
        </p:nvSpPr>
        <p:spPr>
          <a:xfrm>
            <a:off x="457200" y="1609416"/>
            <a:ext cx="7211144" cy="4846320"/>
          </a:xfrm>
        </p:spPr>
        <p:txBody>
          <a:bodyPr>
            <a:normAutofit fontScale="85000" lnSpcReduction="20000"/>
          </a:bodyPr>
          <a:lstStyle/>
          <a:p>
            <a:r>
              <a:rPr lang="en-GB" sz="3000" dirty="0" smtClean="0"/>
              <a:t>Women should be ceased from the programme if they have had a bilateral mastectomy. </a:t>
            </a:r>
          </a:p>
          <a:p>
            <a:r>
              <a:rPr lang="en-GB" sz="3000" dirty="0" smtClean="0"/>
              <a:t>Women have the choice to opt out of the programme permanently. The breast unit will write to the woman requesting her signature of consent to withdraw her. The breast leaflet is also sent to ensure informed decision.</a:t>
            </a:r>
          </a:p>
          <a:p>
            <a:r>
              <a:rPr lang="en-GB" sz="3000" dirty="0" smtClean="0"/>
              <a:t>She may re-join the programme at any time by contacting the breast unit. </a:t>
            </a:r>
          </a:p>
          <a:p>
            <a:r>
              <a:rPr lang="en-GB" sz="3000" dirty="0" smtClean="0"/>
              <a:t>Declining </a:t>
            </a:r>
            <a:r>
              <a:rPr lang="en-GB" sz="3000" dirty="0"/>
              <a:t>an appointment at the current time will close the woman's episode but she will be recalled again in 3 years time.</a:t>
            </a:r>
          </a:p>
          <a:p>
            <a:endParaRPr lang="en-GB" sz="2800" dirty="0" smtClean="0"/>
          </a:p>
          <a:p>
            <a:pPr marL="0" indent="0">
              <a:buNone/>
            </a:pPr>
            <a:endParaRPr lang="en-GB"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404664"/>
            <a:ext cx="1575452" cy="329327"/>
          </a:xfrm>
          <a:prstGeom prst="rect">
            <a:avLst/>
          </a:prstGeom>
        </p:spPr>
      </p:pic>
    </p:spTree>
    <p:extLst>
      <p:ext uri="{BB962C8B-B14F-4D97-AF65-F5344CB8AC3E}">
        <p14:creationId xmlns:p14="http://schemas.microsoft.com/office/powerpoint/2010/main" val="877183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dirty="0" smtClean="0">
                <a:solidFill>
                  <a:schemeClr val="accent2">
                    <a:lumMod val="50000"/>
                  </a:schemeClr>
                </a:solidFill>
              </a:rPr>
              <a:t>Contact details</a:t>
            </a:r>
            <a:endParaRPr lang="en-GB" dirty="0">
              <a:solidFill>
                <a:schemeClr val="accent2">
                  <a:lumMod val="50000"/>
                </a:schemeClr>
              </a:solidFill>
            </a:endParaRPr>
          </a:p>
        </p:txBody>
      </p:sp>
      <p:sp>
        <p:nvSpPr>
          <p:cNvPr id="3" name="Content Placeholder 2"/>
          <p:cNvSpPr>
            <a:spLocks noGrp="1"/>
          </p:cNvSpPr>
          <p:nvPr>
            <p:ph idx="1"/>
          </p:nvPr>
        </p:nvSpPr>
        <p:spPr>
          <a:xfrm>
            <a:off x="495019" y="1772816"/>
            <a:ext cx="7239000" cy="4846320"/>
          </a:xfrm>
        </p:spPr>
        <p:txBody>
          <a:bodyPr>
            <a:normAutofit fontScale="55000" lnSpcReduction="20000"/>
          </a:bodyPr>
          <a:lstStyle/>
          <a:p>
            <a:r>
              <a:rPr lang="en-US" altLang="en-US" sz="4200" dirty="0" smtClean="0">
                <a:solidFill>
                  <a:srgbClr val="FF0000"/>
                </a:solidFill>
              </a:rPr>
              <a:t>www.boltonft.nhs.uk/breast-screening</a:t>
            </a:r>
          </a:p>
          <a:p>
            <a:endParaRPr lang="en-US" altLang="en-US" sz="4200" dirty="0" smtClean="0">
              <a:solidFill>
                <a:srgbClr val="FF0000"/>
              </a:solidFill>
            </a:endParaRPr>
          </a:p>
          <a:p>
            <a:r>
              <a:rPr lang="en-US" altLang="en-US" sz="4200" dirty="0" smtClean="0"/>
              <a:t>BSU@boltonft.nhs.uk</a:t>
            </a:r>
            <a:endParaRPr lang="en-US" altLang="en-US" sz="4200" dirty="0" smtClean="0"/>
          </a:p>
          <a:p>
            <a:endParaRPr lang="en-US" altLang="en-US" sz="4200" dirty="0" smtClean="0"/>
          </a:p>
          <a:p>
            <a:r>
              <a:rPr lang="en-US" altLang="en-US" sz="4200" dirty="0" smtClean="0"/>
              <a:t>Screening Office 01204 390454 </a:t>
            </a:r>
          </a:p>
          <a:p>
            <a:endParaRPr lang="en-US" altLang="en-US" sz="4200" dirty="0"/>
          </a:p>
          <a:p>
            <a:r>
              <a:rPr lang="en-US" altLang="en-US" sz="4200" dirty="0" smtClean="0">
                <a:solidFill>
                  <a:srgbClr val="FF0000"/>
                </a:solidFill>
              </a:rPr>
              <a:t>Tina Summersgill– </a:t>
            </a:r>
            <a:r>
              <a:rPr lang="en-US" altLang="en-US" sz="4200" dirty="0" err="1" smtClean="0">
                <a:solidFill>
                  <a:srgbClr val="FF0000"/>
                </a:solidFill>
              </a:rPr>
              <a:t>Programme</a:t>
            </a:r>
            <a:r>
              <a:rPr lang="en-US" altLang="en-US" sz="4200" dirty="0" smtClean="0">
                <a:solidFill>
                  <a:srgbClr val="FF0000"/>
                </a:solidFill>
              </a:rPr>
              <a:t> Manager 01204 309629</a:t>
            </a:r>
            <a:endParaRPr lang="en-US" altLang="en-US" sz="4200" dirty="0" smtClean="0">
              <a:solidFill>
                <a:srgbClr val="FF0000"/>
              </a:solidFill>
            </a:endParaRPr>
          </a:p>
          <a:p>
            <a:pPr marL="0" indent="0">
              <a:buNone/>
            </a:pPr>
            <a:r>
              <a:rPr lang="en-US" altLang="en-US" sz="4200" dirty="0" smtClean="0">
                <a:solidFill>
                  <a:srgbClr val="FF0000"/>
                </a:solidFill>
              </a:rPr>
              <a:t>   </a:t>
            </a:r>
            <a:r>
              <a:rPr lang="en-US" altLang="en-US" sz="4200" dirty="0" smtClean="0">
                <a:solidFill>
                  <a:srgbClr val="FF0000"/>
                </a:solidFill>
              </a:rPr>
              <a:t>Email Tina.summersgill@boltonft.nhs.uk</a:t>
            </a:r>
          </a:p>
          <a:p>
            <a:pPr marL="0" indent="0">
              <a:buNone/>
            </a:pPr>
            <a:endParaRPr lang="en-US" altLang="en-US" sz="4200" dirty="0"/>
          </a:p>
          <a:p>
            <a:r>
              <a:rPr lang="en-US" altLang="en-US" sz="4200" dirty="0" smtClean="0"/>
              <a:t>Additional information available at  </a:t>
            </a:r>
            <a:r>
              <a:rPr lang="en-US" altLang="en-US" sz="4200" dirty="0"/>
              <a:t>https://www.gov.uk/government/collections/breast-screening-professional-guidance</a:t>
            </a:r>
            <a:endParaRPr lang="en-US" altLang="en-US" sz="4200" dirty="0" smtClean="0"/>
          </a:p>
          <a:p>
            <a:pPr marL="0" indent="0">
              <a:buNone/>
            </a:pPr>
            <a:r>
              <a:rPr lang="en-US" altLang="en-US" dirty="0" smtClean="0"/>
              <a:t>         </a:t>
            </a:r>
          </a:p>
          <a:p>
            <a:pPr marL="0" indent="0">
              <a:buNone/>
            </a:pPr>
            <a:endParaRPr lang="en-US" altLang="en-US" dirty="0" smtClean="0"/>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404664"/>
            <a:ext cx="1575452" cy="329327"/>
          </a:xfrm>
          <a:prstGeom prst="rect">
            <a:avLst/>
          </a:prstGeom>
        </p:spPr>
      </p:pic>
    </p:spTree>
    <p:extLst>
      <p:ext uri="{BB962C8B-B14F-4D97-AF65-F5344CB8AC3E}">
        <p14:creationId xmlns:p14="http://schemas.microsoft.com/office/powerpoint/2010/main" val="1971557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2">
                    <a:lumMod val="50000"/>
                  </a:schemeClr>
                </a:solidFill>
              </a:rPr>
              <a:t>RefERENCES</a:t>
            </a:r>
            <a:endParaRPr lang="en-GB" dirty="0">
              <a:solidFill>
                <a:schemeClr val="accent2">
                  <a:lumMod val="50000"/>
                </a:schemeClr>
              </a:solidFill>
            </a:endParaRPr>
          </a:p>
        </p:txBody>
      </p:sp>
      <p:sp>
        <p:nvSpPr>
          <p:cNvPr id="3" name="Content Placeholder 2"/>
          <p:cNvSpPr>
            <a:spLocks noGrp="1"/>
          </p:cNvSpPr>
          <p:nvPr>
            <p:ph idx="1"/>
          </p:nvPr>
        </p:nvSpPr>
        <p:spPr/>
        <p:txBody>
          <a:bodyPr>
            <a:normAutofit/>
          </a:bodyPr>
          <a:lstStyle/>
          <a:p>
            <a:r>
              <a:rPr lang="en-GB" sz="1800" dirty="0" smtClean="0"/>
              <a:t>The benefits and harms of breast cancer screening: an independent review Independent UK Panel on Breast Cancer Screening (2012). </a:t>
            </a:r>
            <a:r>
              <a:rPr lang="en-GB" sz="1800" i="1" dirty="0" smtClean="0"/>
              <a:t>The Lancet</a:t>
            </a:r>
            <a:r>
              <a:rPr lang="en-GB" sz="1800" dirty="0" smtClean="0"/>
              <a:t>.  380, No 9855 p1713-1790</a:t>
            </a:r>
            <a:br>
              <a:rPr lang="en-GB" sz="1800" dirty="0" smtClean="0"/>
            </a:br>
            <a:r>
              <a:rPr lang="en-GB" sz="1800" dirty="0" smtClean="0"/>
              <a:t>e10</a:t>
            </a:r>
          </a:p>
          <a:p>
            <a:pPr>
              <a:buNone/>
            </a:pPr>
            <a:endParaRPr lang="en-GB" sz="1800" dirty="0" smtClean="0"/>
          </a:p>
          <a:p>
            <a:r>
              <a:rPr lang="en-GB" sz="1800" dirty="0" smtClean="0"/>
              <a:t>NHSBSP (2011) </a:t>
            </a:r>
            <a:r>
              <a:rPr lang="en-GB" sz="1800" i="1" dirty="0" smtClean="0"/>
              <a:t>Quality assurance guidelines for breast cancer radiology. </a:t>
            </a:r>
            <a:r>
              <a:rPr lang="en-GB" sz="1800" dirty="0" smtClean="0"/>
              <a:t>2</a:t>
            </a:r>
            <a:r>
              <a:rPr lang="en-GB" sz="1800" baseline="30000" dirty="0" smtClean="0"/>
              <a:t>nd</a:t>
            </a:r>
            <a:r>
              <a:rPr lang="en-GB" sz="1800" dirty="0" smtClean="0"/>
              <a:t> Ed. Sheffield; NHS Cancer Screening Programmes Publication No 59</a:t>
            </a:r>
          </a:p>
          <a:p>
            <a:endParaRPr lang="en-GB" sz="1800" dirty="0" smtClean="0"/>
          </a:p>
          <a:p>
            <a:r>
              <a:rPr lang="en-GB" sz="1800" dirty="0" smtClean="0"/>
              <a:t>Public Health England (2017a) NHS Breast Screening Programme </a:t>
            </a:r>
            <a:r>
              <a:rPr lang="en-GB" sz="1800" i="1" dirty="0" smtClean="0"/>
              <a:t>Consolidated Standards</a:t>
            </a:r>
            <a:r>
              <a:rPr lang="en-GB" sz="1800" dirty="0" smtClean="0"/>
              <a:t> PHE Publications London</a:t>
            </a:r>
          </a:p>
          <a:p>
            <a:endParaRPr lang="en-GB" sz="1800" dirty="0" smtClean="0"/>
          </a:p>
          <a:p>
            <a:r>
              <a:rPr lang="en-GB" sz="1800" dirty="0" smtClean="0"/>
              <a:t>www.agex.uk</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dirty="0"/>
          </a:p>
          <a:p>
            <a:pPr marL="0" indent="0" algn="ctr">
              <a:buNone/>
            </a:pPr>
            <a:r>
              <a:rPr lang="en-GB" sz="4000" b="1" dirty="0" smtClean="0">
                <a:solidFill>
                  <a:srgbClr val="7030A0"/>
                </a:solidFill>
              </a:rPr>
              <a:t>Thank you</a:t>
            </a:r>
          </a:p>
          <a:p>
            <a:pPr marL="0" indent="0" algn="ctr">
              <a:buNone/>
            </a:pPr>
            <a:endParaRPr lang="en-GB" sz="4000" b="1" dirty="0">
              <a:solidFill>
                <a:srgbClr val="7030A0"/>
              </a:solidFill>
            </a:endParaRPr>
          </a:p>
          <a:p>
            <a:pPr marL="0" indent="0" algn="ctr">
              <a:buNone/>
            </a:pPr>
            <a:r>
              <a:rPr lang="en-GB" sz="4000" b="1" dirty="0" smtClean="0">
                <a:solidFill>
                  <a:srgbClr val="7030A0"/>
                </a:solidFill>
              </a:rPr>
              <a:t>Any </a:t>
            </a:r>
            <a:r>
              <a:rPr lang="en-GB" sz="4000" b="1" dirty="0" smtClean="0">
                <a:solidFill>
                  <a:srgbClr val="7030A0"/>
                </a:solidFill>
              </a:rPr>
              <a:t>questions</a:t>
            </a:r>
            <a:endParaRPr lang="en-GB" sz="4000" b="1" dirty="0">
              <a:solidFill>
                <a:srgbClr val="7030A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404664"/>
            <a:ext cx="1575452" cy="329327"/>
          </a:xfrm>
          <a:prstGeom prst="rect">
            <a:avLst/>
          </a:prstGeom>
        </p:spPr>
      </p:pic>
    </p:spTree>
    <p:extLst>
      <p:ext uri="{BB962C8B-B14F-4D97-AF65-F5344CB8AC3E}">
        <p14:creationId xmlns:p14="http://schemas.microsoft.com/office/powerpoint/2010/main" val="370118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239000" cy="1143000"/>
          </a:xfrm>
        </p:spPr>
        <p:txBody>
          <a:bodyPr>
            <a:normAutofit fontScale="90000"/>
          </a:bodyPr>
          <a:lstStyle/>
          <a:p>
            <a:r>
              <a:rPr lang="en-GB" altLang="en-US" dirty="0" smtClean="0"/>
              <a:t/>
            </a:r>
            <a:br>
              <a:rPr lang="en-GB" altLang="en-US" dirty="0" smtClean="0"/>
            </a:br>
            <a:r>
              <a:rPr lang="en-GB" sz="4200" dirty="0" smtClean="0">
                <a:solidFill>
                  <a:schemeClr val="accent2">
                    <a:lumMod val="50000"/>
                  </a:schemeClr>
                </a:solidFill>
                <a:cs typeface="Arial" pitchFamily="34" charset="0"/>
              </a:rPr>
              <a:t>Breast Screening</a:t>
            </a:r>
            <a:endParaRPr lang="en-GB" sz="4200" dirty="0">
              <a:solidFill>
                <a:schemeClr val="accent2">
                  <a:lumMod val="50000"/>
                </a:schemeClr>
              </a:solidFill>
              <a:cs typeface="Arial" pitchFamily="34" charset="0"/>
            </a:endParaRPr>
          </a:p>
        </p:txBody>
      </p:sp>
      <p:sp>
        <p:nvSpPr>
          <p:cNvPr id="3" name="Content Placeholder 2"/>
          <p:cNvSpPr>
            <a:spLocks noGrp="1"/>
          </p:cNvSpPr>
          <p:nvPr>
            <p:ph idx="1"/>
          </p:nvPr>
        </p:nvSpPr>
        <p:spPr>
          <a:xfrm>
            <a:off x="500034" y="2000240"/>
            <a:ext cx="7239000" cy="4391352"/>
          </a:xfrm>
        </p:spPr>
        <p:txBody>
          <a:bodyPr>
            <a:normAutofit/>
          </a:bodyPr>
          <a:lstStyle/>
          <a:p>
            <a:r>
              <a:rPr lang="en-GB" altLang="en-US" sz="2600" dirty="0" smtClean="0"/>
              <a:t>Provides breast screening for GP practices in </a:t>
            </a:r>
            <a:r>
              <a:rPr lang="en-GB" altLang="en-US" dirty="0" smtClean="0"/>
              <a:t>catchment area (</a:t>
            </a:r>
            <a:r>
              <a:rPr lang="en-GB" altLang="en-US" sz="2600" dirty="0" smtClean="0"/>
              <a:t>Bolton</a:t>
            </a:r>
            <a:r>
              <a:rPr lang="en-GB" altLang="en-US" sz="2600" dirty="0" smtClean="0"/>
              <a:t>, Bury and </a:t>
            </a:r>
            <a:r>
              <a:rPr lang="en-GB" altLang="en-US" sz="2600" dirty="0" smtClean="0"/>
              <a:t>Rochdale). </a:t>
            </a:r>
            <a:endParaRPr lang="en-GB" altLang="en-US" sz="2600" dirty="0" smtClean="0"/>
          </a:p>
          <a:p>
            <a:r>
              <a:rPr lang="en-GB" altLang="en-US" sz="2600" dirty="0" smtClean="0"/>
              <a:t>Invites over 110,000  women for breast screening over a 3 year period. </a:t>
            </a:r>
          </a:p>
          <a:p>
            <a:r>
              <a:rPr lang="en-GB" altLang="en-US" sz="2600" dirty="0" smtClean="0"/>
              <a:t>Invites well women aged 50 – 70 every 3 years</a:t>
            </a:r>
          </a:p>
          <a:p>
            <a:r>
              <a:rPr lang="en-GB" sz="2600" dirty="0" smtClean="0"/>
              <a:t>As part of a national age extension trial, women aged between 47- 49 and 71-73 may also be invited.</a:t>
            </a:r>
            <a:r>
              <a:rPr lang="en-GB" altLang="en-US" sz="2600" dirty="0" smtClean="0"/>
              <a:t> </a:t>
            </a:r>
          </a:p>
          <a:p>
            <a:endParaRPr lang="en-GB" altLang="en-US" dirty="0" smtClean="0"/>
          </a:p>
          <a:p>
            <a:endParaRPr lang="en-GB" dirty="0"/>
          </a:p>
        </p:txBody>
      </p:sp>
    </p:spTree>
    <p:extLst>
      <p:ext uri="{BB962C8B-B14F-4D97-AF65-F5344CB8AC3E}">
        <p14:creationId xmlns:p14="http://schemas.microsoft.com/office/powerpoint/2010/main" val="17793457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chemeClr val="accent2">
                    <a:lumMod val="60000"/>
                    <a:lumOff val="40000"/>
                  </a:schemeClr>
                </a:solidFill>
              </a:rPr>
              <a:t> </a:t>
            </a:r>
            <a:r>
              <a:rPr lang="en-GB" dirty="0" smtClean="0">
                <a:solidFill>
                  <a:schemeClr val="accent2">
                    <a:lumMod val="50000"/>
                  </a:schemeClr>
                </a:solidFill>
                <a:cs typeface="Arial" pitchFamily="34" charset="0"/>
              </a:rPr>
              <a:t>Breast screening sites </a:t>
            </a:r>
            <a:endParaRPr lang="en-GB" dirty="0">
              <a:solidFill>
                <a:schemeClr val="accent2">
                  <a:lumMod val="50000"/>
                </a:schemeClr>
              </a:solidFill>
              <a:cs typeface="Arial" pitchFamily="34" charset="0"/>
            </a:endParaRPr>
          </a:p>
        </p:txBody>
      </p:sp>
      <p:sp>
        <p:nvSpPr>
          <p:cNvPr id="3" name="Content Placeholder 2"/>
          <p:cNvSpPr>
            <a:spLocks noGrp="1"/>
          </p:cNvSpPr>
          <p:nvPr>
            <p:ph idx="1"/>
          </p:nvPr>
        </p:nvSpPr>
        <p:spPr>
          <a:xfrm>
            <a:off x="496990" y="1844824"/>
            <a:ext cx="7239000" cy="4322880"/>
          </a:xfrm>
        </p:spPr>
        <p:txBody>
          <a:bodyPr/>
          <a:lstStyle/>
          <a:p>
            <a:pPr>
              <a:buNone/>
            </a:pPr>
            <a:r>
              <a:rPr lang="en-GB" altLang="en-US" sz="2600" dirty="0" smtClean="0"/>
              <a:t>Programmes deliver screening via both Static and/or </a:t>
            </a:r>
            <a:r>
              <a:rPr lang="en-GB" altLang="en-US" dirty="0" smtClean="0"/>
              <a:t>Mobile units</a:t>
            </a:r>
            <a:endParaRPr lang="en-GB" altLang="en-US" sz="2600" dirty="0" smtClean="0"/>
          </a:p>
          <a:p>
            <a:pPr marL="0" indent="0">
              <a:buNone/>
            </a:pPr>
            <a:endParaRPr lang="en-GB" altLang="en-US" sz="2600" dirty="0" smtClean="0"/>
          </a:p>
          <a:p>
            <a:r>
              <a:rPr lang="en-GB" altLang="en-US" sz="2400" dirty="0" smtClean="0"/>
              <a:t>Bolton One </a:t>
            </a:r>
          </a:p>
          <a:p>
            <a:r>
              <a:rPr lang="en-GB" altLang="en-US" sz="2400" dirty="0" smtClean="0"/>
              <a:t>Radcliffe </a:t>
            </a:r>
            <a:r>
              <a:rPr lang="en-GB" altLang="en-US" sz="2400" dirty="0"/>
              <a:t>Primary Care </a:t>
            </a:r>
            <a:r>
              <a:rPr lang="en-GB" altLang="en-US" sz="2400" dirty="0" smtClean="0"/>
              <a:t>Centre, Bury </a:t>
            </a:r>
          </a:p>
          <a:p>
            <a:r>
              <a:rPr lang="en-GB" altLang="en-US" sz="2400" dirty="0" smtClean="0"/>
              <a:t>Nye </a:t>
            </a:r>
            <a:r>
              <a:rPr lang="en-GB" altLang="en-US" sz="2400" dirty="0"/>
              <a:t>Bevan House, </a:t>
            </a:r>
            <a:r>
              <a:rPr lang="en-GB" altLang="en-US" sz="2400" dirty="0" smtClean="0"/>
              <a:t>Rochdale</a:t>
            </a:r>
            <a:r>
              <a:rPr lang="en-GB" altLang="en-US" sz="2600" dirty="0" smtClean="0"/>
              <a:t>  </a:t>
            </a:r>
          </a:p>
          <a:p>
            <a:pPr marL="0" indent="0">
              <a:buNone/>
            </a:pPr>
            <a:endParaRPr lang="en-GB" altLang="en-US" sz="2600" dirty="0" smtClean="0"/>
          </a:p>
          <a:p>
            <a:pPr marL="0" indent="0">
              <a:buNone/>
            </a:pPr>
            <a:r>
              <a:rPr lang="en-GB" altLang="en-US" dirty="0" smtClean="0"/>
              <a:t>Assessment clinics held at</a:t>
            </a:r>
            <a:endParaRPr lang="en-GB" altLang="en-US" sz="2600" dirty="0" smtClean="0"/>
          </a:p>
          <a:p>
            <a:r>
              <a:rPr lang="en-GB" altLang="en-US" sz="2400" dirty="0" smtClean="0"/>
              <a:t>Breast </a:t>
            </a:r>
            <a:r>
              <a:rPr lang="en-GB" altLang="en-US" sz="2400" dirty="0"/>
              <a:t>Unit, Royal Bolton Hospital</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404664"/>
            <a:ext cx="1575452" cy="329327"/>
          </a:xfrm>
          <a:prstGeom prst="rect">
            <a:avLst/>
          </a:prstGeom>
        </p:spPr>
      </p:pic>
    </p:spTree>
    <p:extLst>
      <p:ext uri="{BB962C8B-B14F-4D97-AF65-F5344CB8AC3E}">
        <p14:creationId xmlns:p14="http://schemas.microsoft.com/office/powerpoint/2010/main" val="3746681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accent2">
                    <a:lumMod val="50000"/>
                  </a:schemeClr>
                </a:solidFill>
                <a:cs typeface="Arial" pitchFamily="34" charset="0"/>
              </a:rPr>
              <a:t>Prior to screening </a:t>
            </a:r>
            <a:endParaRPr lang="en-GB" dirty="0">
              <a:solidFill>
                <a:schemeClr val="accent2">
                  <a:lumMod val="50000"/>
                </a:schemeClr>
              </a:solidFill>
              <a:cs typeface="Arial" pitchFamily="34" charset="0"/>
            </a:endParaRPr>
          </a:p>
        </p:txBody>
      </p:sp>
      <p:sp>
        <p:nvSpPr>
          <p:cNvPr id="3" name="Content Placeholder 2"/>
          <p:cNvSpPr>
            <a:spLocks noGrp="1"/>
          </p:cNvSpPr>
          <p:nvPr>
            <p:ph idx="1"/>
          </p:nvPr>
        </p:nvSpPr>
        <p:spPr>
          <a:xfrm>
            <a:off x="457200" y="1700808"/>
            <a:ext cx="7239000" cy="4754928"/>
          </a:xfrm>
        </p:spPr>
        <p:txBody>
          <a:bodyPr>
            <a:normAutofit/>
          </a:bodyPr>
          <a:lstStyle/>
          <a:p>
            <a:r>
              <a:rPr lang="en-GB" dirty="0" smtClean="0"/>
              <a:t>Breast Unit writes to </a:t>
            </a:r>
            <a:r>
              <a:rPr lang="en-GB" dirty="0" smtClean="0"/>
              <a:t>GP Practice </a:t>
            </a:r>
            <a:r>
              <a:rPr lang="en-GB" dirty="0" smtClean="0"/>
              <a:t>Managers around 6 weeks prior to planned screening.</a:t>
            </a:r>
          </a:p>
          <a:p>
            <a:r>
              <a:rPr lang="en-GB" dirty="0" smtClean="0"/>
              <a:t>Leaflets and posters will be sent to display in the </a:t>
            </a:r>
            <a:r>
              <a:rPr lang="en-GB" dirty="0" smtClean="0"/>
              <a:t>surgery. </a:t>
            </a:r>
            <a:endParaRPr lang="en-GB" dirty="0" smtClean="0"/>
          </a:p>
          <a:p>
            <a:pPr marL="0" indent="0">
              <a:buNone/>
            </a:pPr>
            <a:r>
              <a:rPr lang="en-GB" dirty="0" smtClean="0">
                <a:solidFill>
                  <a:schemeClr val="accent2">
                    <a:lumMod val="60000"/>
                    <a:lumOff val="40000"/>
                  </a:schemeClr>
                </a:solidFill>
              </a:rPr>
              <a:t>The programme requires surgeries to send:</a:t>
            </a:r>
          </a:p>
          <a:p>
            <a:r>
              <a:rPr lang="en-GB" dirty="0" smtClean="0"/>
              <a:t>List of women who have had a bilateral mastectomy. </a:t>
            </a:r>
          </a:p>
          <a:p>
            <a:r>
              <a:rPr lang="en-GB" dirty="0" smtClean="0"/>
              <a:t>List </a:t>
            </a:r>
            <a:r>
              <a:rPr lang="en-GB" dirty="0" smtClean="0"/>
              <a:t>of women with learning or physical difficulties so an extended appointment can be booked.</a:t>
            </a:r>
          </a:p>
          <a:p>
            <a:endParaRPr lang="en-GB" sz="2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404664"/>
            <a:ext cx="1575452" cy="329327"/>
          </a:xfrm>
          <a:prstGeom prst="rect">
            <a:avLst/>
          </a:prstGeom>
        </p:spPr>
      </p:pic>
    </p:spTree>
    <p:extLst>
      <p:ext uri="{BB962C8B-B14F-4D97-AF65-F5344CB8AC3E}">
        <p14:creationId xmlns:p14="http://schemas.microsoft.com/office/powerpoint/2010/main" val="1494620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dirty="0" smtClean="0">
                <a:solidFill>
                  <a:schemeClr val="accent2">
                    <a:lumMod val="50000"/>
                  </a:schemeClr>
                </a:solidFill>
                <a:cs typeface="Arial" pitchFamily="34" charset="0"/>
              </a:rPr>
              <a:t>Invitation process</a:t>
            </a:r>
            <a:endParaRPr lang="en-GB" dirty="0">
              <a:solidFill>
                <a:schemeClr val="accent2">
                  <a:lumMod val="50000"/>
                </a:schemeClr>
              </a:solidFill>
              <a:cs typeface="Arial" pitchFamily="34" charset="0"/>
            </a:endParaRPr>
          </a:p>
        </p:txBody>
      </p:sp>
      <p:sp>
        <p:nvSpPr>
          <p:cNvPr id="3" name="Content Placeholder 2"/>
          <p:cNvSpPr>
            <a:spLocks noGrp="1"/>
          </p:cNvSpPr>
          <p:nvPr>
            <p:ph idx="1"/>
          </p:nvPr>
        </p:nvSpPr>
        <p:spPr>
          <a:xfrm>
            <a:off x="467544" y="1857364"/>
            <a:ext cx="7533480" cy="4429156"/>
          </a:xfrm>
        </p:spPr>
        <p:txBody>
          <a:bodyPr>
            <a:normAutofit/>
          </a:bodyPr>
          <a:lstStyle/>
          <a:p>
            <a:pPr>
              <a:lnSpc>
                <a:spcPct val="90000"/>
              </a:lnSpc>
            </a:pPr>
            <a:r>
              <a:rPr lang="en-GB" altLang="en-US" sz="2400" dirty="0" smtClean="0"/>
              <a:t>All eligible women will be sent a screening invitation letter with an appointment for a specific time and </a:t>
            </a:r>
            <a:r>
              <a:rPr lang="en-GB" altLang="en-US" sz="2400" dirty="0" smtClean="0"/>
              <a:t>location about 3 weeks before appointment date.</a:t>
            </a:r>
            <a:endParaRPr lang="en-GB" altLang="en-US" sz="2400" dirty="0" smtClean="0"/>
          </a:p>
          <a:p>
            <a:pPr>
              <a:lnSpc>
                <a:spcPct val="90000"/>
              </a:lnSpc>
            </a:pPr>
            <a:r>
              <a:rPr lang="en-GB" altLang="en-US" sz="2400" dirty="0" smtClean="0"/>
              <a:t>Women </a:t>
            </a:r>
            <a:r>
              <a:rPr lang="en-GB" altLang="en-US" sz="2400" dirty="0" smtClean="0"/>
              <a:t>can contact the screening unit and change  appointment times, dates and location</a:t>
            </a:r>
            <a:r>
              <a:rPr lang="en-GB" altLang="en-US" sz="2400" dirty="0" smtClean="0"/>
              <a:t>.</a:t>
            </a:r>
          </a:p>
          <a:p>
            <a:pPr>
              <a:lnSpc>
                <a:spcPct val="90000"/>
              </a:lnSpc>
            </a:pPr>
            <a:r>
              <a:rPr lang="en-GB" altLang="en-US" sz="2400" dirty="0" smtClean="0"/>
              <a:t>There are leaflets available in other languages upon request.</a:t>
            </a:r>
            <a:endParaRPr lang="en-GB" altLang="en-US" sz="2400" dirty="0" smtClean="0"/>
          </a:p>
          <a:p>
            <a:pPr>
              <a:lnSpc>
                <a:spcPct val="90000"/>
              </a:lnSpc>
            </a:pPr>
            <a:r>
              <a:rPr lang="en-GB" altLang="en-US" sz="2400" dirty="0" smtClean="0"/>
              <a:t>As part of informed consent requirements, the information leaflet </a:t>
            </a:r>
            <a:r>
              <a:rPr lang="en-GB" altLang="en-US" sz="2400" i="1" dirty="0" smtClean="0"/>
              <a:t>Breast screening – Helping you Decide </a:t>
            </a:r>
            <a:r>
              <a:rPr lang="en-GB" altLang="en-US" sz="2400" dirty="0" smtClean="0"/>
              <a:t>is included with the screening invitation letter.</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404664"/>
            <a:ext cx="1575452" cy="329327"/>
          </a:xfrm>
          <a:prstGeom prst="rect">
            <a:avLst/>
          </a:prstGeom>
        </p:spPr>
      </p:pic>
    </p:spTree>
    <p:extLst>
      <p:ext uri="{BB962C8B-B14F-4D97-AF65-F5344CB8AC3E}">
        <p14:creationId xmlns:p14="http://schemas.microsoft.com/office/powerpoint/2010/main" val="3776455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smtClean="0">
                <a:solidFill>
                  <a:schemeClr val="accent2"/>
                </a:solidFill>
              </a:rPr>
              <a:t/>
            </a:r>
            <a:br>
              <a:rPr lang="en-GB" altLang="en-US" dirty="0" smtClean="0">
                <a:solidFill>
                  <a:schemeClr val="accent2"/>
                </a:solidFill>
              </a:rPr>
            </a:br>
            <a:r>
              <a:rPr lang="en-GB" altLang="en-US" dirty="0" smtClean="0">
                <a:solidFill>
                  <a:schemeClr val="accent2">
                    <a:lumMod val="50000"/>
                  </a:schemeClr>
                </a:solidFill>
              </a:rPr>
              <a:t>Screening appointment</a:t>
            </a:r>
            <a:endParaRPr lang="en-GB" dirty="0">
              <a:solidFill>
                <a:schemeClr val="accent2">
                  <a:lumMod val="50000"/>
                </a:schemeClr>
              </a:solidFill>
            </a:endParaRPr>
          </a:p>
        </p:txBody>
      </p:sp>
      <p:sp>
        <p:nvSpPr>
          <p:cNvPr id="3" name="Content Placeholder 2"/>
          <p:cNvSpPr>
            <a:spLocks noGrp="1"/>
          </p:cNvSpPr>
          <p:nvPr>
            <p:ph idx="1"/>
          </p:nvPr>
        </p:nvSpPr>
        <p:spPr>
          <a:xfrm>
            <a:off x="457200" y="1857364"/>
            <a:ext cx="7239000" cy="4214842"/>
          </a:xfrm>
        </p:spPr>
        <p:txBody>
          <a:bodyPr>
            <a:normAutofit/>
          </a:bodyPr>
          <a:lstStyle/>
          <a:p>
            <a:r>
              <a:rPr lang="en-GB" altLang="en-US" sz="2600" dirty="0" smtClean="0"/>
              <a:t>Results are sent to women within 2 weeks</a:t>
            </a:r>
          </a:p>
          <a:p>
            <a:pPr>
              <a:buNone/>
            </a:pPr>
            <a:endParaRPr lang="en-GB" altLang="en-US" sz="2600" dirty="0" smtClean="0"/>
          </a:p>
          <a:p>
            <a:r>
              <a:rPr lang="en-GB" altLang="en-US" sz="2600" dirty="0" smtClean="0"/>
              <a:t>Women who DNA are sent a 2</a:t>
            </a:r>
            <a:r>
              <a:rPr lang="en-GB" altLang="en-US" sz="2600" baseline="30000" dirty="0" smtClean="0"/>
              <a:t>nd</a:t>
            </a:r>
            <a:r>
              <a:rPr lang="en-GB" altLang="en-US" sz="2600" dirty="0" smtClean="0"/>
              <a:t> timed appointment  </a:t>
            </a:r>
          </a:p>
          <a:p>
            <a:pPr>
              <a:buNone/>
            </a:pPr>
            <a:endParaRPr lang="en-GB" altLang="en-US" sz="2600" dirty="0" smtClean="0"/>
          </a:p>
          <a:p>
            <a:r>
              <a:rPr lang="en-GB" altLang="en-US" sz="2600" dirty="0" smtClean="0"/>
              <a:t>Practice receive a weekly report of individual patient outcomes</a:t>
            </a:r>
          </a:p>
          <a:p>
            <a:pPr marL="0" indent="0">
              <a:buNone/>
            </a:pPr>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404664"/>
            <a:ext cx="1575452" cy="329327"/>
          </a:xfrm>
          <a:prstGeom prst="rect">
            <a:avLst/>
          </a:prstGeom>
        </p:spPr>
      </p:pic>
    </p:spTree>
    <p:extLst>
      <p:ext uri="{BB962C8B-B14F-4D97-AF65-F5344CB8AC3E}">
        <p14:creationId xmlns:p14="http://schemas.microsoft.com/office/powerpoint/2010/main" val="770096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altLang="en-US" dirty="0" smtClean="0">
                <a:solidFill>
                  <a:schemeClr val="accent2">
                    <a:lumMod val="50000"/>
                  </a:schemeClr>
                </a:solidFill>
              </a:rPr>
              <a:t>Screening appointment </a:t>
            </a:r>
            <a:br>
              <a:rPr lang="en-GB" altLang="en-US" dirty="0" smtClean="0">
                <a:solidFill>
                  <a:schemeClr val="accent2">
                    <a:lumMod val="50000"/>
                  </a:schemeClr>
                </a:solidFill>
              </a:rPr>
            </a:br>
            <a:r>
              <a:rPr lang="en-GB" altLang="en-US" dirty="0" smtClean="0">
                <a:solidFill>
                  <a:schemeClr val="accent2">
                    <a:lumMod val="50000"/>
                  </a:schemeClr>
                </a:solidFill>
              </a:rPr>
              <a:t>– on the day</a:t>
            </a:r>
            <a:endParaRPr lang="en-GB" dirty="0">
              <a:solidFill>
                <a:schemeClr val="accent2">
                  <a:lumMod val="50000"/>
                </a:schemeClr>
              </a:solidFill>
            </a:endParaRPr>
          </a:p>
        </p:txBody>
      </p:sp>
      <p:sp>
        <p:nvSpPr>
          <p:cNvPr id="3" name="Content Placeholder 2"/>
          <p:cNvSpPr>
            <a:spLocks noGrp="1"/>
          </p:cNvSpPr>
          <p:nvPr>
            <p:ph idx="1"/>
          </p:nvPr>
        </p:nvSpPr>
        <p:spPr/>
        <p:txBody>
          <a:bodyPr/>
          <a:lstStyle/>
          <a:p>
            <a:r>
              <a:rPr lang="en-GB" altLang="en-US" dirty="0" smtClean="0"/>
              <a:t>Allow about half an hour for an appointment, (actual mammogram takes a few minutes)</a:t>
            </a:r>
          </a:p>
          <a:p>
            <a:r>
              <a:rPr lang="en-GB" altLang="en-US" dirty="0" smtClean="0"/>
              <a:t>Questionnaire </a:t>
            </a:r>
          </a:p>
          <a:p>
            <a:pPr>
              <a:buNone/>
            </a:pPr>
            <a:r>
              <a:rPr lang="en-GB" altLang="en-US" dirty="0" smtClean="0"/>
              <a:t>		Women are asked about any breast 	symptoms  </a:t>
            </a:r>
          </a:p>
          <a:p>
            <a:pPr>
              <a:buNone/>
            </a:pPr>
            <a:r>
              <a:rPr lang="en-GB" altLang="en-US" dirty="0" smtClean="0"/>
              <a:t>		Any history of breast disease</a:t>
            </a:r>
          </a:p>
          <a:p>
            <a:pPr>
              <a:buNone/>
            </a:pPr>
            <a:r>
              <a:rPr lang="en-GB" altLang="en-US" dirty="0" smtClean="0"/>
              <a:t>		Previous imaging</a:t>
            </a:r>
          </a:p>
          <a:p>
            <a:pPr>
              <a:buNone/>
            </a:pPr>
            <a:r>
              <a:rPr lang="en-GB" altLang="en-US" dirty="0" smtClean="0"/>
              <a:t>		Previous surgery </a:t>
            </a: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Autofit/>
          </a:bodyPr>
          <a:lstStyle/>
          <a:p>
            <a:r>
              <a:rPr lang="en-GB" dirty="0" smtClean="0">
                <a:solidFill>
                  <a:schemeClr val="accent2">
                    <a:lumMod val="50000"/>
                  </a:schemeClr>
                </a:solidFill>
              </a:rPr>
              <a:t>SCREEning</a:t>
            </a:r>
            <a:r>
              <a:rPr lang="en-GB" dirty="0" smtClean="0">
                <a:solidFill>
                  <a:schemeClr val="accent2">
                    <a:lumMod val="50000"/>
                  </a:schemeClr>
                </a:solidFill>
              </a:rPr>
              <a:t> appointment</a:t>
            </a:r>
            <a:br>
              <a:rPr lang="en-GB" dirty="0" smtClean="0">
                <a:solidFill>
                  <a:schemeClr val="accent2">
                    <a:lumMod val="50000"/>
                  </a:schemeClr>
                </a:solidFill>
              </a:rPr>
            </a:br>
            <a:r>
              <a:rPr lang="en-GB" dirty="0" smtClean="0">
                <a:solidFill>
                  <a:schemeClr val="accent2">
                    <a:lumMod val="50000"/>
                  </a:schemeClr>
                </a:solidFill>
              </a:rPr>
              <a:t>- mammogram</a:t>
            </a:r>
            <a:endParaRPr lang="en-GB" dirty="0">
              <a:solidFill>
                <a:schemeClr val="accent2">
                  <a:lumMod val="50000"/>
                </a:schemeClr>
              </a:solidFill>
            </a:endParaRPr>
          </a:p>
        </p:txBody>
      </p:sp>
      <p:pic>
        <p:nvPicPr>
          <p:cNvPr id="4" name="Content Placeholder 3" descr="Mammogram.jpg"/>
          <p:cNvPicPr>
            <a:picLocks noGrp="1" noChangeAspect="1"/>
          </p:cNvPicPr>
          <p:nvPr>
            <p:ph idx="1"/>
          </p:nvPr>
        </p:nvPicPr>
        <p:blipFill>
          <a:blip r:embed="rId3"/>
          <a:stretch>
            <a:fillRect/>
          </a:stretch>
        </p:blipFill>
        <p:spPr>
          <a:xfrm>
            <a:off x="1331640" y="1609726"/>
            <a:ext cx="5169186" cy="4307656"/>
          </a:xfrm>
        </p:spPr>
      </p:pic>
    </p:spTree>
    <p:extLst>
      <p:ext uri="{BB962C8B-B14F-4D97-AF65-F5344CB8AC3E}">
        <p14:creationId xmlns:p14="http://schemas.microsoft.com/office/powerpoint/2010/main" val="16946345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solidFill>
                  <a:schemeClr val="accent2">
                    <a:lumMod val="75000"/>
                  </a:schemeClr>
                </a:solidFill>
              </a:rPr>
              <a:t>Breast Health Awareness</a:t>
            </a:r>
            <a:endParaRPr lang="en-GB" dirty="0">
              <a:solidFill>
                <a:schemeClr val="accent2">
                  <a:lumMod val="75000"/>
                </a:schemeClr>
              </a:solidFill>
            </a:endParaRPr>
          </a:p>
        </p:txBody>
      </p:sp>
      <p:sp>
        <p:nvSpPr>
          <p:cNvPr id="3" name="Content Placeholder 2"/>
          <p:cNvSpPr>
            <a:spLocks noGrp="1"/>
          </p:cNvSpPr>
          <p:nvPr>
            <p:ph idx="1"/>
          </p:nvPr>
        </p:nvSpPr>
        <p:spPr/>
        <p:txBody>
          <a:bodyPr>
            <a:normAutofit/>
          </a:bodyPr>
          <a:lstStyle/>
          <a:p>
            <a:pPr marL="0" indent="0">
              <a:buNone/>
            </a:pPr>
            <a:r>
              <a:rPr lang="en-GB" altLang="en-US" dirty="0" smtClean="0"/>
              <a:t>The National Institute for Health and Care Excellence (NICE) advises that being breast aware means: </a:t>
            </a:r>
          </a:p>
          <a:p>
            <a:pPr marL="0" indent="0">
              <a:buNone/>
            </a:pPr>
            <a:r>
              <a:rPr lang="en-GB" altLang="en-US" dirty="0" smtClean="0"/>
              <a:t>•	knowing what's normal for you </a:t>
            </a:r>
          </a:p>
          <a:p>
            <a:pPr marL="0" indent="0">
              <a:buNone/>
            </a:pPr>
            <a:r>
              <a:rPr lang="en-GB" altLang="en-US" dirty="0" smtClean="0"/>
              <a:t>•	looking at your breasts and feeling 	them </a:t>
            </a:r>
          </a:p>
          <a:p>
            <a:pPr marL="0" indent="0">
              <a:buNone/>
            </a:pPr>
            <a:r>
              <a:rPr lang="en-GB" altLang="en-US" dirty="0" smtClean="0"/>
              <a:t>•	knowing what changes to look for </a:t>
            </a:r>
          </a:p>
          <a:p>
            <a:pPr marL="0" indent="0">
              <a:buNone/>
            </a:pPr>
            <a:r>
              <a:rPr lang="en-GB" altLang="en-US" dirty="0" smtClean="0"/>
              <a:t>•	reporting any changes  to your GP 	without delay </a:t>
            </a:r>
          </a:p>
          <a:p>
            <a:pPr marL="0" indent="0">
              <a:buNone/>
            </a:pPr>
            <a:r>
              <a:rPr lang="en-GB" altLang="en-US" dirty="0" smtClean="0"/>
              <a:t>•	attending routine breast screening 	when eligible</a:t>
            </a:r>
          </a:p>
          <a:p>
            <a:endParaRPr lang="en-GB"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404664"/>
            <a:ext cx="1575452" cy="329327"/>
          </a:xfrm>
          <a:prstGeom prst="rect">
            <a:avLst/>
          </a:prstGeom>
        </p:spPr>
      </p:pic>
    </p:spTree>
    <p:extLst>
      <p:ext uri="{BB962C8B-B14F-4D97-AF65-F5344CB8AC3E}">
        <p14:creationId xmlns:p14="http://schemas.microsoft.com/office/powerpoint/2010/main" val="13962509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032C9FF06FF24B82F10D8B37B87021" ma:contentTypeVersion="7" ma:contentTypeDescription="Create a new document." ma:contentTypeScope="" ma:versionID="a587b62f110f171ccb8162246b97e663">
  <xsd:schema xmlns:xsd="http://www.w3.org/2001/XMLSchema" xmlns:xs="http://www.w3.org/2001/XMLSchema" xmlns:p="http://schemas.microsoft.com/office/2006/metadata/properties" xmlns:ns2="8b986086-3a50-4c66-865c-a2328faa8349" targetNamespace="http://schemas.microsoft.com/office/2006/metadata/properties" ma:root="true" ma:fieldsID="f37ff75805023c79e052e1a6037946c8" ns2:_="">
    <xsd:import namespace="8b986086-3a50-4c66-865c-a2328faa834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986086-3a50-4c66-865c-a2328faa83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CAFB1B-3000-4E66-B4C1-8ED45CCAFFDF}"/>
</file>

<file path=customXml/itemProps2.xml><?xml version="1.0" encoding="utf-8"?>
<ds:datastoreItem xmlns:ds="http://schemas.openxmlformats.org/officeDocument/2006/customXml" ds:itemID="{56A93FC6-2467-424C-8A48-789AA3E41C85}"/>
</file>

<file path=customXml/itemProps3.xml><?xml version="1.0" encoding="utf-8"?>
<ds:datastoreItem xmlns:ds="http://schemas.openxmlformats.org/officeDocument/2006/customXml" ds:itemID="{16084009-972D-4292-A4EC-CC32656341DF}"/>
</file>

<file path=docProps/app.xml><?xml version="1.0" encoding="utf-8"?>
<Properties xmlns="http://schemas.openxmlformats.org/officeDocument/2006/extended-properties" xmlns:vt="http://schemas.openxmlformats.org/officeDocument/2006/docPropsVTypes">
  <Template>Clarity</Template>
  <TotalTime>622</TotalTime>
  <Words>563</Words>
  <Application>Microsoft Office PowerPoint</Application>
  <PresentationFormat>On-screen Show (4:3)</PresentationFormat>
  <Paragraphs>119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Delivering a BREAST SCREENING PROGRAMME </vt:lpstr>
      <vt:lpstr> Breast Screening</vt:lpstr>
      <vt:lpstr> Breast screening sites </vt:lpstr>
      <vt:lpstr>Prior to screening </vt:lpstr>
      <vt:lpstr>Invitation process</vt:lpstr>
      <vt:lpstr> Screening appointment</vt:lpstr>
      <vt:lpstr>Screening appointment  – on the day</vt:lpstr>
      <vt:lpstr>SCREEning appointment - mammogram</vt:lpstr>
      <vt:lpstr>Breast Health Awareness</vt:lpstr>
      <vt:lpstr>MAMMOGRAMS</vt:lpstr>
      <vt:lpstr>Mammograms</vt:lpstr>
      <vt:lpstr>RESULTS</vt:lpstr>
      <vt:lpstr>Barriers to screening</vt:lpstr>
      <vt:lpstr> Ceasing from the BSP</vt:lpstr>
      <vt:lpstr>Contact details</vt:lpstr>
      <vt:lpstr>RefERENCES</vt:lpstr>
      <vt:lpstr>PowerPoint Presentation</vt:lpstr>
    </vt:vector>
  </TitlesOfParts>
  <Company>Bolton Foundation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breast cancer</dc:title>
  <dc:creator>jhodgins</dc:creator>
  <cp:lastModifiedBy>Summersgill Tina</cp:lastModifiedBy>
  <cp:revision>125</cp:revision>
  <cp:lastPrinted>2017-11-21T11:38:10Z</cp:lastPrinted>
  <dcterms:created xsi:type="dcterms:W3CDTF">2016-04-21T11:24:58Z</dcterms:created>
  <dcterms:modified xsi:type="dcterms:W3CDTF">2019-06-25T16:17:44Z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0x010100AE032C9FF06FF24B82F10D8B37B87021</vt:lpwstr>
  </property>
</Properties>
</file>